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4" r:id="rId2"/>
    <p:sldId id="278" r:id="rId3"/>
    <p:sldId id="279" r:id="rId4"/>
    <p:sldId id="28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2E154B5-37F2-43E2-9E75-AE39B2918361}" type="datetimeFigureOut">
              <a:rPr lang="en-US" smtClean="0">
                <a:solidFill>
                  <a:srgbClr val="3E3D2D"/>
                </a:solidFill>
              </a:rPr>
              <a:pPr/>
              <a:t>10/8/2013</a:t>
            </a:fld>
            <a:endParaRPr lang="en-US">
              <a:solidFill>
                <a:srgbClr val="3E3D2D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>
              <a:solidFill>
                <a:srgbClr val="3E3D2D"/>
              </a:solidFill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8D23B46-D2B5-460D-90C8-CA19D456FC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70416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154B5-37F2-43E2-9E75-AE39B2918361}" type="datetimeFigureOut">
              <a:rPr lang="en-US" smtClean="0">
                <a:solidFill>
                  <a:srgbClr val="3E3D2D"/>
                </a:solidFill>
              </a:rPr>
              <a:pPr/>
              <a:t>10/8/2013</a:t>
            </a:fld>
            <a:endParaRPr lang="en-US">
              <a:solidFill>
                <a:srgbClr val="3E3D2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3E3D2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23B46-D2B5-460D-90C8-CA19D456FC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625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154B5-37F2-43E2-9E75-AE39B2918361}" type="datetimeFigureOut">
              <a:rPr lang="en-US" smtClean="0">
                <a:solidFill>
                  <a:srgbClr val="3E3D2D"/>
                </a:solidFill>
              </a:rPr>
              <a:pPr/>
              <a:t>10/8/2013</a:t>
            </a:fld>
            <a:endParaRPr lang="en-US">
              <a:solidFill>
                <a:srgbClr val="3E3D2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3E3D2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23B46-D2B5-460D-90C8-CA19D456FC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529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2E154B5-37F2-43E2-9E75-AE39B2918361}" type="datetimeFigureOut">
              <a:rPr lang="en-US" smtClean="0">
                <a:solidFill>
                  <a:srgbClr val="3E3D2D"/>
                </a:solidFill>
              </a:rPr>
              <a:pPr/>
              <a:t>10/8/2013</a:t>
            </a:fld>
            <a:endParaRPr lang="en-US">
              <a:solidFill>
                <a:srgbClr val="3E3D2D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8D23B46-D2B5-460D-90C8-CA19D456FC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>
              <a:solidFill>
                <a:srgbClr val="3E3D2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557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2E154B5-37F2-43E2-9E75-AE39B2918361}" type="datetimeFigureOut">
              <a:rPr lang="en-US" smtClean="0">
                <a:solidFill>
                  <a:srgbClr val="CAF278"/>
                </a:solidFill>
              </a:rPr>
              <a:pPr/>
              <a:t>10/8/2013</a:t>
            </a:fld>
            <a:endParaRPr lang="en-US">
              <a:solidFill>
                <a:srgbClr val="CAF278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>
              <a:solidFill>
                <a:srgbClr val="CAF278"/>
              </a:solidFill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8D23B46-D2B5-460D-90C8-CA19D456FC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2870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154B5-37F2-43E2-9E75-AE39B2918361}" type="datetimeFigureOut">
              <a:rPr lang="en-US" smtClean="0">
                <a:solidFill>
                  <a:srgbClr val="3E3D2D"/>
                </a:solidFill>
              </a:rPr>
              <a:pPr/>
              <a:t>10/8/2013</a:t>
            </a:fld>
            <a:endParaRPr lang="en-US">
              <a:solidFill>
                <a:srgbClr val="3E3D2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3E3D2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23B46-D2B5-460D-90C8-CA19D456FC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235510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154B5-37F2-43E2-9E75-AE39B2918361}" type="datetimeFigureOut">
              <a:rPr lang="en-US" smtClean="0">
                <a:solidFill>
                  <a:srgbClr val="3E3D2D"/>
                </a:solidFill>
              </a:rPr>
              <a:pPr/>
              <a:t>10/8/2013</a:t>
            </a:fld>
            <a:endParaRPr lang="en-US">
              <a:solidFill>
                <a:srgbClr val="3E3D2D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3E3D2D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23B46-D2B5-460D-90C8-CA19D456FC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5695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2E154B5-37F2-43E2-9E75-AE39B2918361}" type="datetimeFigureOut">
              <a:rPr lang="en-US" smtClean="0">
                <a:solidFill>
                  <a:srgbClr val="3E3D2D"/>
                </a:solidFill>
              </a:rPr>
              <a:pPr/>
              <a:t>10/8/2013</a:t>
            </a:fld>
            <a:endParaRPr lang="en-US">
              <a:solidFill>
                <a:srgbClr val="3E3D2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8D23B46-D2B5-460D-90C8-CA19D456FC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>
              <a:solidFill>
                <a:srgbClr val="3E3D2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6442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154B5-37F2-43E2-9E75-AE39B2918361}" type="datetimeFigureOut">
              <a:rPr lang="en-US" smtClean="0">
                <a:solidFill>
                  <a:srgbClr val="3E3D2D"/>
                </a:solidFill>
              </a:rPr>
              <a:pPr/>
              <a:t>10/8/2013</a:t>
            </a:fld>
            <a:endParaRPr lang="en-US">
              <a:solidFill>
                <a:srgbClr val="3E3D2D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3E3D2D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23B46-D2B5-460D-90C8-CA19D456FC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192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2E154B5-37F2-43E2-9E75-AE39B2918361}" type="datetimeFigureOut">
              <a:rPr lang="en-US" smtClean="0">
                <a:solidFill>
                  <a:srgbClr val="3E3D2D"/>
                </a:solidFill>
              </a:rPr>
              <a:pPr/>
              <a:t>10/8/2013</a:t>
            </a:fld>
            <a:endParaRPr lang="en-US">
              <a:solidFill>
                <a:srgbClr val="3E3D2D"/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8D23B46-D2B5-460D-90C8-CA19D456FC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>
              <a:solidFill>
                <a:srgbClr val="3E3D2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96056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2E154B5-37F2-43E2-9E75-AE39B2918361}" type="datetimeFigureOut">
              <a:rPr lang="en-US" smtClean="0">
                <a:solidFill>
                  <a:srgbClr val="3E3D2D"/>
                </a:solidFill>
              </a:rPr>
              <a:pPr/>
              <a:t>10/8/2013</a:t>
            </a:fld>
            <a:endParaRPr lang="en-US">
              <a:solidFill>
                <a:srgbClr val="3E3D2D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8D23B46-D2B5-460D-90C8-CA19D456FC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>
              <a:solidFill>
                <a:srgbClr val="3E3D2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0835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2E154B5-37F2-43E2-9E75-AE39B2918361}" type="datetimeFigureOut">
              <a:rPr lang="en-US" smtClean="0">
                <a:solidFill>
                  <a:srgbClr val="3E3D2D"/>
                </a:solidFill>
              </a:rPr>
              <a:pPr/>
              <a:t>10/8/2013</a:t>
            </a:fld>
            <a:endParaRPr lang="en-US">
              <a:solidFill>
                <a:srgbClr val="3E3D2D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3E3D2D"/>
              </a:solidFill>
            </a:endParaRPr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8D23B46-D2B5-460D-90C8-CA19D456FC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159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2"/>
                </a:solidFill>
              </a:rPr>
              <a:t>Me </a:t>
            </a:r>
            <a:r>
              <a:rPr lang="en-US" dirty="0" err="1" smtClean="0">
                <a:solidFill>
                  <a:schemeClr val="bg2"/>
                </a:solidFill>
              </a:rPr>
              <a:t>llamo</a:t>
            </a:r>
            <a:r>
              <a:rPr lang="en-US" dirty="0" smtClean="0">
                <a:solidFill>
                  <a:schemeClr val="bg2"/>
                </a:solidFill>
              </a:rPr>
              <a:t> ____________	</a:t>
            </a:r>
            <a:r>
              <a:rPr lang="en-US" dirty="0" err="1" smtClean="0">
                <a:solidFill>
                  <a:schemeClr val="bg2"/>
                </a:solidFill>
              </a:rPr>
              <a:t>Clase</a:t>
            </a:r>
            <a:r>
              <a:rPr lang="en-US" dirty="0" smtClean="0">
                <a:solidFill>
                  <a:schemeClr val="bg2"/>
                </a:solidFill>
              </a:rPr>
              <a:t> 801</a:t>
            </a:r>
            <a:br>
              <a:rPr lang="en-US" dirty="0" smtClean="0">
                <a:solidFill>
                  <a:schemeClr val="bg2"/>
                </a:solidFill>
              </a:rPr>
            </a:br>
            <a:r>
              <a:rPr lang="en-US" dirty="0" smtClean="0">
                <a:solidFill>
                  <a:schemeClr val="bg2"/>
                </a:solidFill>
              </a:rPr>
              <a:t>La </a:t>
            </a:r>
            <a:r>
              <a:rPr lang="en-US" dirty="0" err="1" smtClean="0">
                <a:solidFill>
                  <a:schemeClr val="bg2"/>
                </a:solidFill>
              </a:rPr>
              <a:t>fecha</a:t>
            </a:r>
            <a:r>
              <a:rPr lang="en-US" dirty="0" smtClean="0">
                <a:solidFill>
                  <a:schemeClr val="bg2"/>
                </a:solidFill>
              </a:rPr>
              <a:t> </a:t>
            </a:r>
            <a:r>
              <a:rPr lang="en-US" dirty="0" err="1" smtClean="0">
                <a:solidFill>
                  <a:schemeClr val="bg2"/>
                </a:solidFill>
              </a:rPr>
              <a:t>es</a:t>
            </a:r>
            <a:r>
              <a:rPr lang="en-US" dirty="0" smtClean="0">
                <a:solidFill>
                  <a:schemeClr val="bg2"/>
                </a:solidFill>
              </a:rPr>
              <a:t> el 8 de </a:t>
            </a:r>
            <a:r>
              <a:rPr lang="en-US" dirty="0" err="1" smtClean="0">
                <a:solidFill>
                  <a:schemeClr val="bg2"/>
                </a:solidFill>
              </a:rPr>
              <a:t>octubre</a:t>
            </a:r>
            <a:r>
              <a:rPr lang="en-US" dirty="0" smtClean="0">
                <a:solidFill>
                  <a:schemeClr val="bg2"/>
                </a:solidFill>
              </a:rPr>
              <a:t> del 2013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371600"/>
            <a:ext cx="7467600" cy="48737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_tradnl" sz="2800" dirty="0" err="1" smtClean="0">
                <a:solidFill>
                  <a:srgbClr val="FF0000"/>
                </a:solidFill>
              </a:rPr>
              <a:t>Proposito</a:t>
            </a:r>
            <a:r>
              <a:rPr lang="es-ES_tradnl" sz="2800" dirty="0" smtClean="0">
                <a:solidFill>
                  <a:srgbClr val="FF0000"/>
                </a:solidFill>
              </a:rPr>
              <a:t> # 13: </a:t>
            </a:r>
            <a:r>
              <a:rPr lang="es-ES_tradnl" sz="2800" dirty="0" smtClean="0"/>
              <a:t>¿Cómo seguimos el repaso para el examen del viernes?</a:t>
            </a:r>
            <a:endParaRPr lang="es-ES_tradnl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s-ES_tradnl" sz="2800" dirty="0" smtClean="0">
                <a:solidFill>
                  <a:srgbClr val="FF0000"/>
                </a:solidFill>
              </a:rPr>
              <a:t>Actividad Inicial:</a:t>
            </a:r>
            <a:endParaRPr lang="es-ES_tradnl" sz="2800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228600" y="2895600"/>
            <a:ext cx="8534400" cy="32004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dirty="0" smtClean="0"/>
              <a:t>Copia y responde: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 smtClean="0"/>
              <a:t>¿Es grande o pequeña tu familia?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 smtClean="0"/>
              <a:t>¿Cuántos años tiene tu hermano o tu hermana?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 smtClean="0"/>
              <a:t>¿Tiene tu familia un carro?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 smtClean="0"/>
              <a:t>¿Quién es tu profesor(a) de español?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 smtClean="0"/>
              <a:t>¿Es fácil o difícil tu curso de español?</a:t>
            </a:r>
          </a:p>
        </p:txBody>
      </p:sp>
    </p:spTree>
    <p:extLst>
      <p:ext uri="{BB962C8B-B14F-4D97-AF65-F5344CB8AC3E}">
        <p14:creationId xmlns:p14="http://schemas.microsoft.com/office/powerpoint/2010/main" val="1741313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884238"/>
          </a:xfrm>
        </p:spPr>
        <p:txBody>
          <a:bodyPr>
            <a:noAutofit/>
          </a:bodyPr>
          <a:lstStyle/>
          <a:p>
            <a:pPr algn="ctr"/>
            <a:r>
              <a:rPr lang="en-US" altLang="en-US" sz="6000" b="1" dirty="0" err="1">
                <a:solidFill>
                  <a:srgbClr val="FF0000"/>
                </a:solidFill>
              </a:rPr>
              <a:t>Practica</a:t>
            </a:r>
            <a:endParaRPr lang="en-US" altLang="en-US" sz="6000" b="1" dirty="0">
              <a:solidFill>
                <a:srgbClr val="FF0000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52400" y="1219200"/>
            <a:ext cx="8229600" cy="5334000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800" b="1" dirty="0">
                <a:solidFill>
                  <a:srgbClr val="FF0000"/>
                </a:solidFill>
              </a:rPr>
              <a:t>I-</a:t>
            </a:r>
            <a:r>
              <a:rPr lang="es-ES_tradnl" altLang="en-US" sz="2800" b="1" dirty="0">
                <a:solidFill>
                  <a:srgbClr val="00B050"/>
                </a:solidFill>
              </a:rPr>
              <a:t> </a:t>
            </a:r>
            <a:r>
              <a:rPr lang="es-ES_tradnl" altLang="en-US" sz="2800" dirty="0"/>
              <a:t>¿Quién es Don Quijote o Sancho Panza?</a:t>
            </a:r>
          </a:p>
          <a:p>
            <a:pPr marL="609600" indent="-609600">
              <a:lnSpc>
                <a:spcPct val="80000"/>
              </a:lnSpc>
              <a:buFont typeface="+mj-lt"/>
              <a:buAutoNum type="arabicPeriod"/>
            </a:pPr>
            <a:r>
              <a:rPr lang="es-ES_tradnl" altLang="en-US" sz="2800" dirty="0"/>
              <a:t>Es alto y flaco.</a:t>
            </a:r>
          </a:p>
          <a:p>
            <a:pPr marL="609600" indent="-609600">
              <a:lnSpc>
                <a:spcPct val="80000"/>
              </a:lnSpc>
              <a:buFont typeface="+mj-lt"/>
              <a:buAutoNum type="arabicPeriod"/>
            </a:pPr>
            <a:r>
              <a:rPr lang="es-ES_tradnl" altLang="en-US" sz="2800" dirty="0"/>
              <a:t>Es serio, honesto y generoso.</a:t>
            </a:r>
          </a:p>
          <a:p>
            <a:pPr marL="609600" indent="-609600">
              <a:lnSpc>
                <a:spcPct val="80000"/>
              </a:lnSpc>
              <a:buFont typeface="+mj-lt"/>
              <a:buAutoNum type="arabicPeriod"/>
            </a:pPr>
            <a:r>
              <a:rPr lang="es-ES_tradnl" altLang="en-US" sz="2800" dirty="0"/>
              <a:t>Es un caballero andante.</a:t>
            </a:r>
          </a:p>
          <a:p>
            <a:pPr marL="609600" indent="-609600">
              <a:lnSpc>
                <a:spcPct val="80000"/>
              </a:lnSpc>
              <a:buFont typeface="+mj-lt"/>
              <a:buAutoNum type="arabicPeriod"/>
            </a:pPr>
            <a:r>
              <a:rPr lang="es-ES_tradnl" altLang="en-US" sz="2800" dirty="0"/>
              <a:t>Es bajo y gordo.</a:t>
            </a:r>
          </a:p>
          <a:p>
            <a:pPr marL="609600" indent="-609600">
              <a:lnSpc>
                <a:spcPct val="80000"/>
              </a:lnSpc>
              <a:buFont typeface="+mj-lt"/>
              <a:buAutoNum type="arabicPeriod"/>
            </a:pPr>
            <a:r>
              <a:rPr lang="es-ES_tradnl" altLang="en-US" sz="2800" dirty="0"/>
              <a:t>Es perezoso y gracioso.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800" b="1" dirty="0">
                <a:solidFill>
                  <a:srgbClr val="FF0000"/>
                </a:solidFill>
              </a:rPr>
              <a:t>II- </a:t>
            </a:r>
            <a:r>
              <a:rPr lang="es-ES_tradnl" altLang="en-US" sz="2800" dirty="0"/>
              <a:t>Cierto o Falso:</a:t>
            </a:r>
          </a:p>
          <a:p>
            <a:pPr marL="609600" indent="-609600">
              <a:lnSpc>
                <a:spcPct val="80000"/>
              </a:lnSpc>
              <a:buFont typeface="+mj-lt"/>
              <a:buAutoNum type="arabicPeriod"/>
            </a:pPr>
            <a:r>
              <a:rPr lang="es-ES_tradnl" altLang="en-US" sz="2800" dirty="0"/>
              <a:t>Los cubanoamericanos es el grupo numero uno de hispanohablantes en Estados Unidos.</a:t>
            </a:r>
          </a:p>
          <a:p>
            <a:pPr marL="609600" indent="-609600">
              <a:lnSpc>
                <a:spcPct val="80000"/>
              </a:lnSpc>
              <a:buFont typeface="+mj-lt"/>
              <a:buAutoNum type="arabicPeriod"/>
            </a:pPr>
            <a:r>
              <a:rPr lang="es-ES_tradnl" altLang="en-US" sz="2800" dirty="0"/>
              <a:t>Hay mas de cuarenta y cuatro millones de hispanohablantes en Estados Unidos.</a:t>
            </a:r>
          </a:p>
          <a:p>
            <a:pPr marL="609600" indent="-609600">
              <a:lnSpc>
                <a:spcPct val="80000"/>
              </a:lnSpc>
              <a:buFont typeface="+mj-lt"/>
              <a:buAutoNum type="arabicPeriod"/>
            </a:pPr>
            <a:r>
              <a:rPr lang="es-ES_tradnl" altLang="en-US" sz="2800" dirty="0"/>
              <a:t>Hay mucha gente de ascendencia cubana en la Florida.</a:t>
            </a:r>
          </a:p>
        </p:txBody>
      </p:sp>
    </p:spTree>
    <p:extLst>
      <p:ext uri="{BB962C8B-B14F-4D97-AF65-F5344CB8AC3E}">
        <p14:creationId xmlns:p14="http://schemas.microsoft.com/office/powerpoint/2010/main" val="383843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304800"/>
            <a:ext cx="8763000" cy="6324600"/>
          </a:xfrm>
        </p:spPr>
        <p:txBody>
          <a:bodyPr/>
          <a:lstStyle/>
          <a:p>
            <a:pPr marL="0" indent="0">
              <a:buNone/>
            </a:pPr>
            <a:r>
              <a:rPr lang="es-ES_tradnl" sz="2800" b="1" dirty="0" smtClean="0">
                <a:solidFill>
                  <a:srgbClr val="FF0000"/>
                </a:solidFill>
              </a:rPr>
              <a:t>III- </a:t>
            </a:r>
            <a:r>
              <a:rPr lang="es-ES_tradnl" sz="2800" dirty="0" smtClean="0">
                <a:effectLst/>
              </a:rPr>
              <a:t>Copia y responde. Usa los adjetivos posesivos correctos: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>
                <a:effectLst/>
              </a:rPr>
              <a:t>¿Es nueva o vieja la escuela de ustedes?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>
                <a:effectLst/>
              </a:rPr>
              <a:t>Su clase de español, ¿es grande o pequeña?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>
                <a:effectLst/>
              </a:rPr>
              <a:t>¿Cuántos alumnos hay en su clase de español?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>
                <a:effectLst/>
              </a:rPr>
              <a:t>En general, ¿son grandes o pequeñas las clases en su escuela?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>
                <a:effectLst/>
              </a:rPr>
              <a:t>¿Son interesantes sus cursos? ¿Cuáles son interesantes?</a:t>
            </a:r>
            <a:endParaRPr lang="es-ES_tradnl" sz="28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988507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 err="1" smtClean="0">
                <a:solidFill>
                  <a:srgbClr val="FF0000"/>
                </a:solidFill>
              </a:rPr>
              <a:t>Tarea</a:t>
            </a:r>
            <a:r>
              <a:rPr lang="en-US" sz="4800" dirty="0" smtClean="0">
                <a:solidFill>
                  <a:srgbClr val="FF0000"/>
                </a:solidFill>
              </a:rPr>
              <a:t> # 13</a:t>
            </a:r>
            <a:endParaRPr lang="en-US" sz="4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WORKBOOK:</a:t>
            </a:r>
          </a:p>
          <a:p>
            <a:pPr lvl="1"/>
            <a:r>
              <a:rPr lang="en-US" dirty="0" err="1" smtClean="0"/>
              <a:t>Completa</a:t>
            </a:r>
            <a:r>
              <a:rPr lang="en-US" dirty="0" smtClean="0"/>
              <a:t> p. 1.15-1.16 &amp; 2.9</a:t>
            </a:r>
          </a:p>
          <a:p>
            <a:r>
              <a:rPr lang="en-US" dirty="0" smtClean="0"/>
              <a:t>STUDY FOR EXAM # 1 ON FRIDAY!</a:t>
            </a:r>
          </a:p>
          <a:p>
            <a:pPr lvl="1"/>
            <a:r>
              <a:rPr lang="en-US" dirty="0" smtClean="0"/>
              <a:t>adjectives</a:t>
            </a:r>
          </a:p>
          <a:p>
            <a:pPr lvl="1"/>
            <a:r>
              <a:rPr lang="en-US" dirty="0" err="1" smtClean="0"/>
              <a:t>Ser</a:t>
            </a:r>
            <a:endParaRPr lang="en-US" dirty="0" smtClean="0"/>
          </a:p>
          <a:p>
            <a:pPr lvl="1"/>
            <a:r>
              <a:rPr lang="en-US" dirty="0" err="1" smtClean="0"/>
              <a:t>Definate</a:t>
            </a:r>
            <a:r>
              <a:rPr lang="en-US" dirty="0" smtClean="0"/>
              <a:t> articles </a:t>
            </a:r>
            <a:r>
              <a:rPr lang="en-US" i="1" dirty="0" smtClean="0"/>
              <a:t>(el, la, los, </a:t>
            </a:r>
            <a:r>
              <a:rPr lang="en-US" i="1" dirty="0" err="1" smtClean="0"/>
              <a:t>las</a:t>
            </a:r>
            <a:r>
              <a:rPr lang="en-US" i="1" dirty="0" smtClean="0"/>
              <a:t>)</a:t>
            </a:r>
            <a:endParaRPr lang="en-US" dirty="0" smtClean="0"/>
          </a:p>
          <a:p>
            <a:pPr lvl="1"/>
            <a:r>
              <a:rPr lang="en-US" dirty="0" err="1" smtClean="0"/>
              <a:t>Indefinate</a:t>
            </a:r>
            <a:r>
              <a:rPr lang="en-US" dirty="0" smtClean="0"/>
              <a:t> articles </a:t>
            </a:r>
            <a:r>
              <a:rPr lang="en-US" i="1" dirty="0" smtClean="0"/>
              <a:t>(un, </a:t>
            </a:r>
            <a:r>
              <a:rPr lang="en-US" i="1" dirty="0" err="1" smtClean="0"/>
              <a:t>una</a:t>
            </a:r>
            <a:r>
              <a:rPr lang="en-US" i="1" dirty="0" smtClean="0"/>
              <a:t>, </a:t>
            </a:r>
            <a:r>
              <a:rPr lang="en-US" i="1" dirty="0" err="1" smtClean="0"/>
              <a:t>unos</a:t>
            </a:r>
            <a:r>
              <a:rPr lang="en-US" i="1" dirty="0" smtClean="0"/>
              <a:t>, </a:t>
            </a:r>
            <a:r>
              <a:rPr lang="en-US" i="1" dirty="0" err="1" smtClean="0"/>
              <a:t>unas</a:t>
            </a:r>
            <a:r>
              <a:rPr lang="en-US" i="1" dirty="0" smtClean="0"/>
              <a:t>)</a:t>
            </a:r>
            <a:endParaRPr lang="en-US" dirty="0" smtClean="0"/>
          </a:p>
          <a:p>
            <a:pPr lvl="1"/>
            <a:r>
              <a:rPr lang="en-US" dirty="0" err="1" smtClean="0"/>
              <a:t>Tener</a:t>
            </a:r>
            <a:endParaRPr lang="en-US" dirty="0" smtClean="0"/>
          </a:p>
          <a:p>
            <a:pPr lvl="1"/>
            <a:r>
              <a:rPr lang="en-US" dirty="0" smtClean="0"/>
              <a:t>Family and home vocabulary</a:t>
            </a:r>
          </a:p>
          <a:p>
            <a:pPr lvl="1"/>
            <a:r>
              <a:rPr lang="en-US" dirty="0" smtClean="0"/>
              <a:t>Readings: </a:t>
            </a:r>
            <a:r>
              <a:rPr lang="en-US" u="sng" dirty="0" smtClean="0"/>
              <a:t>amigos </a:t>
            </a:r>
            <a:r>
              <a:rPr lang="en-US" u="sng" dirty="0" err="1" smtClean="0"/>
              <a:t>latinos</a:t>
            </a:r>
            <a:r>
              <a:rPr lang="en-US" u="sng" dirty="0" smtClean="0"/>
              <a:t> en los EEUU</a:t>
            </a:r>
            <a:r>
              <a:rPr lang="en-US" dirty="0" smtClean="0"/>
              <a:t> &amp; </a:t>
            </a:r>
            <a:r>
              <a:rPr lang="en-US" u="sng" dirty="0" smtClean="0"/>
              <a:t>Dos </a:t>
            </a:r>
            <a:r>
              <a:rPr lang="en-US" u="sng" dirty="0" err="1" smtClean="0"/>
              <a:t>Personajes</a:t>
            </a:r>
            <a:r>
              <a:rPr lang="en-US" u="sng" dirty="0" smtClean="0"/>
              <a:t> </a:t>
            </a:r>
            <a:r>
              <a:rPr lang="en-US" u="sng" dirty="0" err="1" smtClean="0"/>
              <a:t>Importantes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6366507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Oriel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</TotalTime>
  <Words>274</Words>
  <Application>Microsoft Office PowerPoint</Application>
  <PresentationFormat>On-screen Show (4:3)</PresentationFormat>
  <Paragraphs>37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1_Oriel</vt:lpstr>
      <vt:lpstr>Me llamo ____________ Clase 801 La fecha es el 8 de octubre del 2013</vt:lpstr>
      <vt:lpstr>Practica</vt:lpstr>
      <vt:lpstr>PowerPoint Presentation</vt:lpstr>
      <vt:lpstr>Tarea # 13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7 de octubre del 2013</dc:title>
  <dc:creator>Helen Zumaeta</dc:creator>
  <cp:lastModifiedBy>Helen Zumaeta</cp:lastModifiedBy>
  <cp:revision>11</cp:revision>
  <dcterms:created xsi:type="dcterms:W3CDTF">2013-10-07T13:29:21Z</dcterms:created>
  <dcterms:modified xsi:type="dcterms:W3CDTF">2013-10-08T22:38:15Z</dcterms:modified>
</cp:coreProperties>
</file>